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018" r:id="rId3"/>
    <p:sldId id="1019" r:id="rId4"/>
    <p:sldId id="1105" r:id="rId5"/>
    <p:sldId id="1042" r:id="rId6"/>
    <p:sldId id="1089" r:id="rId7"/>
    <p:sldId id="1023" r:id="rId8"/>
    <p:sldId id="1031" r:id="rId9"/>
    <p:sldId id="1090" r:id="rId10"/>
    <p:sldId id="1033" r:id="rId11"/>
    <p:sldId id="1030" r:id="rId12"/>
    <p:sldId id="1050" r:id="rId13"/>
    <p:sldId id="1049" r:id="rId14"/>
    <p:sldId id="1052" r:id="rId15"/>
    <p:sldId id="1053" r:id="rId16"/>
    <p:sldId id="1054" r:id="rId17"/>
    <p:sldId id="1055" r:id="rId18"/>
    <p:sldId id="1051" r:id="rId19"/>
    <p:sldId id="1099" r:id="rId20"/>
    <p:sldId id="1057" r:id="rId21"/>
    <p:sldId id="1056" r:id="rId22"/>
    <p:sldId id="1070" r:id="rId23"/>
    <p:sldId id="1058" r:id="rId24"/>
    <p:sldId id="1098" r:id="rId25"/>
    <p:sldId id="1107" r:id="rId26"/>
    <p:sldId id="1062" r:id="rId27"/>
    <p:sldId id="1068" r:id="rId28"/>
    <p:sldId id="1106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00"/>
    <a:srgbClr val="8DC369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高中化学 选择性必修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 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化学反应原理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JSJY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2025/6/26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4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10" Type="http://schemas.openxmlformats.org/officeDocument/2006/relationships/image" Target="../media/image37.pn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专题</a:t>
            </a:r>
            <a:r>
              <a:rPr lang="en-US" altLang="zh-CN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 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化学反应速率与化学平衡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第二单元  化学反应的方向与限度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295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学平衡常数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化学平衡常数的表达式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对于一般的可逆反应：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，任意时刻的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𝐩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𝐂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𝐪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𝐜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𝐧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𝐁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称为浓度商，常用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Q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表示。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化学平衡常数表达式：当反应在一定温度下达到化学平衡时，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𝒑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𝐂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𝒒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𝒎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𝐁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29510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知识点4.EPS" descr="id:21474917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4" y="898685"/>
            <a:ext cx="1266838" cy="3363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710" y="4509120"/>
            <a:ext cx="11502992" cy="1224136"/>
          </a:xfrm>
          <a:prstGeom prst="rect">
            <a:avLst/>
          </a:prstGeom>
        </p:spPr>
      </p:pic>
      <p:sp>
        <p:nvSpPr>
          <p:cNvPr id="9" name="内容占位符 2"/>
          <p:cNvSpPr txBox="1">
            <a:spLocks/>
          </p:cNvSpPr>
          <p:nvPr/>
        </p:nvSpPr>
        <p:spPr bwMode="auto">
          <a:xfrm>
            <a:off x="360854" y="449053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计算平衡常数时代入的必须是各物质的平衡浓度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对于反应前后气体总体积不变的反应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也可以用各物质平衡时的物质的量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。平衡常数不需要写单位。</a:t>
            </a:r>
            <a:endParaRPr lang="zh-CN" altLang="en-US"/>
          </a:p>
        </p:txBody>
      </p:sp>
      <p:pic>
        <p:nvPicPr>
          <p:cNvPr id="10" name="名师点拨.EPS" descr="id:214749327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3673" y="4620999"/>
            <a:ext cx="1585107" cy="37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5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化学平衡常数的意义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平衡常数的大小反映了一定条件下可逆反应进行的程度。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值越大，表示反应进行得越完全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，平衡时反应物的转化率越大；反之，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值越小，表示反应进行得越不完全，平衡时反应物的转化率越小。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一般来说，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 i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baseline="3000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时，该反应就进行得基本完全了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化学平衡常数的影响因素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通常情况下，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只受温度影响。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化学平衡常数的变化与反应物或生成物的浓度无关。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923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判断化学反应方向的依据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判据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要点破.EPS" descr="id:21474918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74919" y="692696"/>
            <a:ext cx="7240575" cy="625554"/>
          </a:xfrm>
          <a:prstGeom prst="rect">
            <a:avLst/>
          </a:prstGeom>
        </p:spPr>
      </p:pic>
      <p:pic>
        <p:nvPicPr>
          <p:cNvPr id="6" name="要点1.EPS" descr="id:21474918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364428"/>
            <a:ext cx="968375" cy="339725"/>
          </a:xfrm>
          <a:prstGeom prst="rect">
            <a:avLst/>
          </a:prstGeom>
        </p:spPr>
      </p:pic>
      <p:pic>
        <p:nvPicPr>
          <p:cNvPr id="7" name="cx498a.jpg" descr="id:2147493294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8561" y="1844824"/>
            <a:ext cx="4853289" cy="1183934"/>
          </a:xfrm>
          <a:prstGeom prst="rect">
            <a:avLst/>
          </a:prstGeom>
        </p:spPr>
      </p:pic>
      <p:pic>
        <p:nvPicPr>
          <p:cNvPr id="8" name="cx498b.jpg" descr="id:2147493301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8560" y="3095802"/>
            <a:ext cx="4853290" cy="1845366"/>
          </a:xfrm>
          <a:prstGeom prst="rect">
            <a:avLst/>
          </a:prstGeom>
        </p:spPr>
      </p:pic>
      <p:pic>
        <p:nvPicPr>
          <p:cNvPr id="9" name="cx498c.jpg" descr="id:2147493308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8560" y="5013176"/>
            <a:ext cx="4853290" cy="131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9262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温度对化学反应方向的影响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焓变和熵变的作用相反且相差不大时，温度有可能对反应的方向起决定性的作用，温度与反应方向的关系如图所示：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2918" y="2708920"/>
            <a:ext cx="4750621" cy="252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06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37494"/>
                <a:ext cx="11485848" cy="443865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2024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徐州沛县阶段练习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已知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一般气体分子总数增加的反应都是熵增大的反应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。下列反应在任何温度下都不自发进行的是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2CO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2C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＜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CaCO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            </m:t>
                            </m:r>
                          </m:e>
                        </m:bar>
                      </m:num>
                      <m:den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CaO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＞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B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37494"/>
                <a:ext cx="11485848" cy="4438651"/>
              </a:xfrm>
              <a:blipFill>
                <a:blip r:embed="rId2"/>
                <a:stretch>
                  <a:fillRect l="-796" r="-849" b="-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24典例1.EPS" descr="id:21474919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697" y="899362"/>
            <a:ext cx="1056005" cy="339725"/>
          </a:xfrm>
          <a:prstGeom prst="rect">
            <a:avLst/>
          </a:prstGeom>
        </p:spPr>
      </p:pic>
      <p:pic>
        <p:nvPicPr>
          <p:cNvPr id="8" name="24答案.EPS" descr="id:21474919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2311" y="4707892"/>
            <a:ext cx="715645" cy="25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0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9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4854" y="951440"/>
            <a:ext cx="731982" cy="260927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28868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则根据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任何温度下都能满足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反应可自发进行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任何温度下都满足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反应不能自发进行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则在较低温度下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可满足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反应可自发进行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该反应的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所以在较高温度下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可满足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反应可自发进行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632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187220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学反应的方向判断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解答此类题目的关键是利用综合判据进行计算或判断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优先找出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的项可以减少计算量。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关键提醒.EPS" descr="id:2147493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08720"/>
            <a:ext cx="1546514" cy="32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8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断化学反应达到平衡状态的方法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根据本质特征判断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断依据：正反应速率与逆反应速率相等，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i="1">
                <a:latin typeface="Book Antiqua" panose="02040602050305030304" pitchFamily="18" charset="0"/>
              </a:rPr>
              <a:t>v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>
                <a:latin typeface="Book Antiqua" panose="02040602050305030304" pitchFamily="18" charset="0"/>
              </a:rPr>
              <a:t> v</a:t>
            </a:r>
            <a:r>
              <a:rPr lang="zh-CN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根据宏观特征判断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断依据：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各组分的浓度、百分含量保持不变；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各组分的质量、物质的量、物质的量浓度等均保持不变；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一般情况下，各组分的质量分数、物质的量分数、气体的体积分数均保持不变；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反应物的转化率保持不变；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体系的颜色保持不变；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若为绝热容器，体系的温度保持不变。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2.EPS" descr="id:21474919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8209"/>
            <a:ext cx="935759" cy="32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11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根据混合气体的密度判断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温恒容条件下，用混合气体的密度判断平衡状态时，要特别关注反应前后是否有非气态物质参与反应，如下表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1548117"/>
                  </p:ext>
                </p:extLst>
              </p:nvPr>
            </p:nvGraphicFramePr>
            <p:xfrm>
              <a:off x="609600" y="2564904"/>
              <a:ext cx="10971213" cy="21945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23233">
                      <a:extLst>
                        <a:ext uri="{9D8B030D-6E8A-4147-A177-3AD203B41FA5}">
                          <a16:colId xmlns:a16="http://schemas.microsoft.com/office/drawing/2014/main" val="2863891747"/>
                        </a:ext>
                      </a:extLst>
                    </a:gridCol>
                    <a:gridCol w="5647980">
                      <a:extLst>
                        <a:ext uri="{9D8B030D-6E8A-4147-A177-3AD203B41FA5}">
                          <a16:colId xmlns:a16="http://schemas.microsoft.com/office/drawing/2014/main" val="166878626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混合气体密度不变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是否平衡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537020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2CO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4574505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0713753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2HI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5908478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1548117"/>
                  </p:ext>
                </p:extLst>
              </p:nvPr>
            </p:nvGraphicFramePr>
            <p:xfrm>
              <a:off x="609600" y="2564904"/>
              <a:ext cx="10971213" cy="2194560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5323233">
                      <a:extLst>
                        <a:ext uri="{9D8B030D-6E8A-4147-A177-3AD203B41FA5}">
                          <a16:colId xmlns:a16="http://schemas.microsoft.com/office/drawing/2014/main" val="2863891747"/>
                        </a:ext>
                      </a:extLst>
                    </a:gridCol>
                    <a:gridCol w="5647980">
                      <a:extLst>
                        <a:ext uri="{9D8B030D-6E8A-4147-A177-3AD203B41FA5}">
                          <a16:colId xmlns:a16="http://schemas.microsoft.com/office/drawing/2014/main" val="166878626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反应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混合气体密度不变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是否平衡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5370205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9" t="-100000" r="-106415" b="-2263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45745054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9" t="-202222" r="-106415" b="-12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07137536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29" t="-302222" r="-106415" b="-28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12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75908478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91467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根据气体的总压强、平均摩尔质量判断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恒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温恒容条件下，用总压强判断平衡状态时，要特别关注反应前后气体分子总数的变化，如下表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9880526"/>
                  </p:ext>
                </p:extLst>
              </p:nvPr>
            </p:nvGraphicFramePr>
            <p:xfrm>
              <a:off x="478583" y="2570709"/>
              <a:ext cx="11233248" cy="286537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152127">
                      <a:extLst>
                        <a:ext uri="{9D8B030D-6E8A-4147-A177-3AD203B41FA5}">
                          <a16:colId xmlns:a16="http://schemas.microsoft.com/office/drawing/2014/main" val="1644802413"/>
                        </a:ext>
                      </a:extLst>
                    </a:gridCol>
                    <a:gridCol w="8280920">
                      <a:extLst>
                        <a:ext uri="{9D8B030D-6E8A-4147-A177-3AD203B41FA5}">
                          <a16:colId xmlns:a16="http://schemas.microsoft.com/office/drawing/2014/main" val="1233803689"/>
                        </a:ext>
                      </a:extLst>
                    </a:gridCol>
                    <a:gridCol w="1800201">
                      <a:extLst>
                        <a:ext uri="{9D8B030D-6E8A-4147-A177-3AD203B41FA5}">
                          <a16:colId xmlns:a16="http://schemas.microsoft.com/office/drawing/2014/main" val="3976546694"/>
                        </a:ext>
                      </a:extLst>
                    </a:gridCol>
                  </a:tblGrid>
                  <a:tr h="198371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nor/>
                                </m:rPr>
                                <a:rPr lang="en-US" altLang="zh-CN" sz="2400" spc="-5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⥫</m:t>
                              </m:r>
                              <m:r>
                                <m:rPr>
                                  <m:nor/>
                                </m:rPr>
                                <a:rPr lang="en-US" altLang="zh-CN" sz="24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Cambria Math" panose="02040503050406030204" pitchFamily="18" charset="0"/>
                                </a:rPr>
                                <m:t>⥬</m:t>
                              </m:r>
                            </m:oMath>
                          </a14:m>
                          <a:r>
                            <a:rPr lang="en-US" sz="2400" b="1" i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D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　　　　　　　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　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是否平衡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3415397"/>
                      </a:ext>
                    </a:extLst>
                  </a:tr>
                  <a:tr h="265523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压强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≠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总压强一定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其他条件一定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8486013"/>
                      </a:ext>
                    </a:extLst>
                  </a:tr>
                  <a:tr h="39828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总压强一定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其他条件一定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2600241"/>
                      </a:ext>
                    </a:extLst>
                  </a:tr>
                  <a:tr h="280305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混合气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体的</a:t>
                          </a: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𝐌</m:t>
                                  </m:r>
                                </m:e>
                              </m:bar>
                            </m:oMath>
                          </a14:m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≠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𝑴</m:t>
                                  </m:r>
                                </m:e>
                              </m:bar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6331035"/>
                      </a:ext>
                    </a:extLst>
                  </a:tr>
                  <a:tr h="39828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𝑴</m:t>
                                  </m:r>
                                </m:e>
                              </m:bar>
                            </m:oMath>
                          </a14:m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5209167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表格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9880526"/>
                  </p:ext>
                </p:extLst>
              </p:nvPr>
            </p:nvGraphicFramePr>
            <p:xfrm>
              <a:off x="478583" y="2570709"/>
              <a:ext cx="11233248" cy="2865374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152127">
                      <a:extLst>
                        <a:ext uri="{9D8B030D-6E8A-4147-A177-3AD203B41FA5}">
                          <a16:colId xmlns:a16="http://schemas.microsoft.com/office/drawing/2014/main" val="1644802413"/>
                        </a:ext>
                      </a:extLst>
                    </a:gridCol>
                    <a:gridCol w="8280920">
                      <a:extLst>
                        <a:ext uri="{9D8B030D-6E8A-4147-A177-3AD203B41FA5}">
                          <a16:colId xmlns:a16="http://schemas.microsoft.com/office/drawing/2014/main" val="1233803689"/>
                        </a:ext>
                      </a:extLst>
                    </a:gridCol>
                    <a:gridCol w="1800201">
                      <a:extLst>
                        <a:ext uri="{9D8B030D-6E8A-4147-A177-3AD203B41FA5}">
                          <a16:colId xmlns:a16="http://schemas.microsoft.com/office/drawing/2014/main" val="3976546694"/>
                        </a:ext>
                      </a:extLst>
                    </a:gridCol>
                  </a:tblGrid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项目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3981" t="-1111" r="-21928" b="-44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是否平衡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3415397"/>
                      </a:ext>
                    </a:extLst>
                  </a:tr>
                  <a:tr h="548640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压强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≠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总压强一定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其他条件一定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418486013"/>
                      </a:ext>
                    </a:extLst>
                  </a:tr>
                  <a:tr h="548640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当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p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q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时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总压强一定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其他条件一定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872600241"/>
                      </a:ext>
                    </a:extLst>
                  </a:tr>
                  <a:tr h="609727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29" t="-136000" r="-876720" b="-8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3981" t="-272000" r="-21928" b="-117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是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196331035"/>
                      </a:ext>
                    </a:extLst>
                  </a:tr>
                  <a:tr h="609727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38978" marR="38978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3981" t="-372000" r="-21928" b="-17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不一定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5209167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22805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学反应自发进行的判据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焓判据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知识过.EPS" descr="id:21474916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692696"/>
            <a:ext cx="6555146" cy="566430"/>
          </a:xfrm>
          <a:prstGeom prst="rect">
            <a:avLst/>
          </a:prstGeom>
        </p:spPr>
      </p:pic>
      <p:pic>
        <p:nvPicPr>
          <p:cNvPr id="5" name="知识点1.EPS" descr="id:21474916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83275"/>
            <a:ext cx="1308100" cy="3613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6464878"/>
                  </p:ext>
                </p:extLst>
              </p:nvPr>
            </p:nvGraphicFramePr>
            <p:xfrm>
              <a:off x="478582" y="2597172"/>
              <a:ext cx="11233248" cy="29868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84176">
                      <a:extLst>
                        <a:ext uri="{9D8B030D-6E8A-4147-A177-3AD203B41FA5}">
                          <a16:colId xmlns:a16="http://schemas.microsoft.com/office/drawing/2014/main" val="769435653"/>
                        </a:ext>
                      </a:extLst>
                    </a:gridCol>
                    <a:gridCol w="9649072">
                      <a:extLst>
                        <a:ext uri="{9D8B030D-6E8A-4147-A177-3AD203B41FA5}">
                          <a16:colId xmlns:a16="http://schemas.microsoft.com/office/drawing/2014/main" val="1992711261"/>
                        </a:ext>
                      </a:extLst>
                    </a:gridCol>
                  </a:tblGrid>
                  <a:tr h="57166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放热反应的过程中体系能量降低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放热反应具有自发进行的倾向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50758869"/>
                      </a:ext>
                    </a:extLst>
                  </a:tr>
                  <a:tr h="653328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与焓变的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大多数放热反应是可以自发进行的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燃烧、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24127334"/>
                      </a:ext>
                    </a:extLst>
                  </a:tr>
                  <a:tr h="915558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有些吸热反应也可以自发进行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2N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4NO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l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＝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56.7 kJ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·</a:t>
                          </a:r>
                          <a:r>
                            <a:rPr lang="en-US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mol</a:t>
                          </a:r>
                          <a:r>
                            <a:rPr lang="zh-CN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－</a:t>
                          </a:r>
                          <a:r>
                            <a:rPr lang="en-US" sz="2400" b="1" baseline="30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08095116"/>
                      </a:ext>
                    </a:extLst>
                  </a:tr>
                  <a:tr h="40833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只根据焓变判断反应进行的方向是不全面的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32132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16464878"/>
                  </p:ext>
                </p:extLst>
              </p:nvPr>
            </p:nvGraphicFramePr>
            <p:xfrm>
              <a:off x="478582" y="2597172"/>
              <a:ext cx="11233248" cy="2986862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584176">
                      <a:extLst>
                        <a:ext uri="{9D8B030D-6E8A-4147-A177-3AD203B41FA5}">
                          <a16:colId xmlns:a16="http://schemas.microsoft.com/office/drawing/2014/main" val="769435653"/>
                        </a:ext>
                      </a:extLst>
                    </a:gridCol>
                    <a:gridCol w="9649072">
                      <a:extLst>
                        <a:ext uri="{9D8B030D-6E8A-4147-A177-3AD203B41FA5}">
                          <a16:colId xmlns:a16="http://schemas.microsoft.com/office/drawing/2014/main" val="1992711261"/>
                        </a:ext>
                      </a:extLst>
                    </a:gridCol>
                  </a:tblGrid>
                  <a:tr h="571663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焓判据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放热反应的过程中体系能量降低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放热反应具有自发进行的倾向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650758869"/>
                      </a:ext>
                    </a:extLst>
                  </a:tr>
                  <a:tr h="653328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与焓变的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关系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大多数放热反应是可以自发进行的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H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燃烧、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Zn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与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CuSO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4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溶液的反应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3524127334"/>
                      </a:ext>
                    </a:extLst>
                  </a:tr>
                  <a:tr h="1213231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477" t="-101000" r="-126" b="-53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08095116"/>
                      </a:ext>
                    </a:extLst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只根据焓变判断反应进行的方向是不全面的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17623" marR="17623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63321320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5243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空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气中的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是大气污染物之一，常用碘量法测定，其反应原理是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pc="-500">
                    <a:solidFill>
                      <a:srgbClr val="000000"/>
                    </a:solidFill>
                    <a:ea typeface="宋体" panose="02010600030101010101" pitchFamily="2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。一定温度下，向某恒容密闭容器中加入足量的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，发生上述反应。下列图像正确且在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时反应达到平衡状态的是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endParaRPr lang="en-US" altLang="zh-CN" smtClean="0"/>
              </a:p>
              <a:p>
                <a:endParaRPr lang="en-US" altLang="zh-CN"/>
              </a:p>
              <a:p>
                <a:endParaRPr lang="en-US" altLang="zh-CN" smtClean="0"/>
              </a:p>
              <a:p>
                <a:pPr indent="459105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B                                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D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             D</a:t>
                </a:r>
                <a:endParaRPr lang="zh-CN" altLang="en-US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524315"/>
              </a:xfrm>
              <a:blipFill>
                <a:blip r:embed="rId2"/>
                <a:stretch>
                  <a:fillRect l="-796" r="-849" b="-67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24答案.EPS" descr="id:2147491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2165" y="4805778"/>
            <a:ext cx="745490" cy="265430"/>
          </a:xfrm>
          <a:prstGeom prst="rect">
            <a:avLst/>
          </a:prstGeom>
        </p:spPr>
      </p:pic>
      <p:pic>
        <p:nvPicPr>
          <p:cNvPr id="3074" name="图片 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245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图片 9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3875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24典例2.EPS" descr="id:214749337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85301" y="934598"/>
            <a:ext cx="945153" cy="304380"/>
          </a:xfrm>
          <a:prstGeom prst="rect">
            <a:avLst/>
          </a:prstGeom>
        </p:spPr>
      </p:pic>
      <p:pic>
        <p:nvPicPr>
          <p:cNvPr id="10" name="sf83a.jpg" descr="id:214749338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99634" y="2661510"/>
            <a:ext cx="2104765" cy="1549045"/>
          </a:xfrm>
          <a:prstGeom prst="rect">
            <a:avLst/>
          </a:prstGeom>
        </p:spPr>
      </p:pic>
      <p:pic>
        <p:nvPicPr>
          <p:cNvPr id="11" name="sf83b.jpg" descr="id:2147493387;FounderCES"/>
          <p:cNvPicPr/>
          <p:nvPr/>
        </p:nvPicPr>
        <p:blipFill>
          <a:blip r:embed="rId8"/>
          <a:stretch>
            <a:fillRect/>
          </a:stretch>
        </p:blipFill>
        <p:spPr>
          <a:xfrm>
            <a:off x="3090126" y="2672043"/>
            <a:ext cx="2104765" cy="1549045"/>
          </a:xfrm>
          <a:prstGeom prst="rect">
            <a:avLst/>
          </a:prstGeom>
        </p:spPr>
      </p:pic>
      <p:pic>
        <p:nvPicPr>
          <p:cNvPr id="12" name="sf83c.jpg" descr="id:2147493394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5667848" y="2693245"/>
            <a:ext cx="2104765" cy="1549045"/>
          </a:xfrm>
          <a:prstGeom prst="rect">
            <a:avLst/>
          </a:prstGeom>
        </p:spPr>
      </p:pic>
      <p:pic>
        <p:nvPicPr>
          <p:cNvPr id="13" name="sf83d.jpg" descr="id:2147493401;FounderCES"/>
          <p:cNvPicPr/>
          <p:nvPr/>
        </p:nvPicPr>
        <p:blipFill>
          <a:blip r:embed="rId10"/>
          <a:stretch>
            <a:fillRect/>
          </a:stretch>
        </p:blipFill>
        <p:spPr>
          <a:xfrm>
            <a:off x="8183438" y="2672043"/>
            <a:ext cx="2104765" cy="1549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72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9198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7811" y="1121797"/>
            <a:ext cx="714244" cy="2545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内容占位符 3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908720"/>
                <a:ext cx="11485848" cy="341632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应开始时通入了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混合气体密度起始不为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pc="-500">
                    <a:solidFill>
                      <a:srgbClr val="000000"/>
                    </a:solidFill>
                    <a:ea typeface="宋体" panose="02010600030101010101" pitchFamily="2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  <m:r>
                      <a:rPr lang="en-US" altLang="zh-CN" b="1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为气体分子总数不变的反应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反应前后压强应不变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图像不符合客观事实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反应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spc="-500">
                    <a:solidFill>
                      <a:srgbClr val="000000"/>
                    </a:solidFill>
                    <a:ea typeface="宋体" panose="02010600030101010101" pitchFamily="2" charset="-122"/>
                    <a:cs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  <m:r>
                      <a:rPr lang="en-US" altLang="zh-CN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I</a:t>
                </a:r>
                <a:r>
                  <a:rPr lang="en-US" altLang="zh-CN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气体平均摩尔质量增大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图像不符合客观事实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由化学方程式可知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气体从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转化为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的体积分数从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开始增加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min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以后二氧化碳的体积分数保持不变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则说明反应达到平衡状态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内容占位符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908720"/>
                <a:ext cx="11485848" cy="3416320"/>
              </a:xfrm>
              <a:blipFill>
                <a:blip r:embed="rId3"/>
                <a:stretch>
                  <a:fillRect l="-796" r="-849" b="-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655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410445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断化学平衡状态的方法</a:t>
            </a:r>
            <a:r>
              <a:rPr lang="en-US" altLang="zh-CN" b="1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正逆相等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变量不变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342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930408"/>
            <a:ext cx="1385126" cy="303848"/>
          </a:xfrm>
          <a:prstGeom prst="rect">
            <a:avLst/>
          </a:prstGeom>
        </p:spPr>
      </p:pic>
      <p:pic>
        <p:nvPicPr>
          <p:cNvPr id="5" name="CX480.eps" descr="id:2147493429;FounderCES"/>
          <p:cNvPicPr/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5012" y="1504103"/>
            <a:ext cx="5700389" cy="300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75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9977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化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学平衡常数的有关计算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掌握一个方法</a:t>
                </a:r>
                <a:r>
                  <a:rPr lang="en-US" altLang="zh-CN" b="1">
                    <a:solidFill>
                      <a:srgbClr val="000000"/>
                    </a:solidFill>
                    <a:latin typeface="黑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——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三段式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法</a:t>
                </a:r>
                <a:endParaRPr lang="zh-CN" altLang="zh-CN" smtClean="0"/>
              </a:p>
              <a:p>
                <a:pPr hangingPunct="0"/>
                <a:r>
                  <a:rPr lang="en-US" altLang="zh-CN" b="1" smtClean="0"/>
                  <a:t>        </a:t>
                </a:r>
                <a:r>
                  <a:rPr lang="zh-CN" altLang="zh-CN" b="1" spc="-90" smtClean="0"/>
                  <a:t>如</a:t>
                </a:r>
                <a:r>
                  <a:rPr lang="en-US" altLang="zh-CN" b="1" i="1" spc="-90"/>
                  <a:t>m</a:t>
                </a:r>
                <a:r>
                  <a:rPr lang="en-US" altLang="zh-CN" b="1" spc="-90"/>
                  <a:t>A(g)</a:t>
                </a:r>
                <a:r>
                  <a:rPr lang="zh-CN" altLang="zh-CN" b="1" spc="-90"/>
                  <a:t>＋</a:t>
                </a:r>
                <a:r>
                  <a:rPr lang="en-US" altLang="zh-CN" b="1" i="1" spc="-90"/>
                  <a:t>n</a:t>
                </a:r>
                <a:r>
                  <a:rPr lang="en-US" altLang="zh-CN" b="1" spc="-90"/>
                  <a:t>B(g)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9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⥫⥬</m:t>
                    </m:r>
                  </m:oMath>
                </a14:m>
                <a:r>
                  <a:rPr lang="en-US" altLang="zh-CN" b="1" i="1" spc="-90" smtClean="0"/>
                  <a:t> </a:t>
                </a:r>
                <a:r>
                  <a:rPr lang="en-US" altLang="zh-CN" b="1" i="1" spc="-90"/>
                  <a:t>p</a:t>
                </a:r>
                <a:r>
                  <a:rPr lang="en-US" altLang="zh-CN" b="1" spc="-90"/>
                  <a:t>C(g)</a:t>
                </a:r>
                <a:r>
                  <a:rPr lang="zh-CN" altLang="zh-CN" b="1" spc="-90"/>
                  <a:t>＋</a:t>
                </a:r>
                <a:r>
                  <a:rPr lang="en-US" altLang="zh-CN" b="1" i="1" spc="-90"/>
                  <a:t>q</a:t>
                </a:r>
                <a:r>
                  <a:rPr lang="en-US" altLang="zh-CN" b="1" spc="-90"/>
                  <a:t>D(g)</a:t>
                </a:r>
                <a:r>
                  <a:rPr lang="zh-CN" altLang="zh-CN" b="1" spc="-90"/>
                  <a:t>，令</a:t>
                </a:r>
                <a:r>
                  <a:rPr lang="en-US" altLang="zh-CN" b="1" spc="-90"/>
                  <a:t>A</a:t>
                </a:r>
                <a:r>
                  <a:rPr lang="zh-CN" altLang="zh-CN" b="1" spc="-90"/>
                  <a:t>、</a:t>
                </a:r>
                <a:r>
                  <a:rPr lang="en-US" altLang="zh-CN" b="1" spc="-90"/>
                  <a:t>B</a:t>
                </a:r>
                <a:r>
                  <a:rPr lang="zh-CN" altLang="zh-CN" b="1" spc="-90"/>
                  <a:t>起始物质的量浓度分别为</a:t>
                </a:r>
                <a:r>
                  <a:rPr lang="en-US" altLang="zh-CN" b="1" i="1" spc="-90" smtClean="0"/>
                  <a:t>a </a:t>
                </a:r>
                <a:r>
                  <a:rPr lang="en-US" altLang="zh-CN" b="1" spc="-90" smtClean="0"/>
                  <a:t>mol·L</a:t>
                </a:r>
                <a:r>
                  <a:rPr lang="zh-CN" altLang="zh-CN" b="1" spc="-90" baseline="30000"/>
                  <a:t>－</a:t>
                </a:r>
                <a:r>
                  <a:rPr lang="en-US" altLang="zh-CN" b="1" spc="-90" baseline="30000"/>
                  <a:t>1</a:t>
                </a:r>
                <a:r>
                  <a:rPr lang="zh-CN" altLang="zh-CN" b="1" spc="-90" smtClean="0"/>
                  <a:t>、</a:t>
                </a:r>
                <a:r>
                  <a:rPr lang="en-US" altLang="zh-CN" b="1" spc="-90" smtClean="0"/>
                  <a:t> </a:t>
                </a:r>
                <a:r>
                  <a:rPr lang="en-US" altLang="zh-CN" b="1" i="1" smtClean="0"/>
                  <a:t>b</a:t>
                </a:r>
                <a:r>
                  <a:rPr lang="en-US" altLang="zh-CN" b="1" smtClean="0"/>
                  <a:t>mol·L</a:t>
                </a:r>
                <a:r>
                  <a:rPr lang="zh-CN" altLang="zh-CN" b="1" baseline="30000"/>
                  <a:t>－</a:t>
                </a:r>
                <a:r>
                  <a:rPr lang="en-US" altLang="zh-CN" b="1" baseline="30000"/>
                  <a:t>1</a:t>
                </a:r>
                <a:r>
                  <a:rPr lang="zh-CN" altLang="zh-CN" b="1"/>
                  <a:t>，达到平衡后消耗</a:t>
                </a:r>
                <a:r>
                  <a:rPr lang="en-US" altLang="zh-CN" b="1"/>
                  <a:t>A</a:t>
                </a:r>
                <a:r>
                  <a:rPr lang="zh-CN" altLang="zh-CN" b="1"/>
                  <a:t>的物质的量浓度为</a:t>
                </a:r>
                <a:r>
                  <a:rPr lang="en-US" altLang="zh-CN" b="1" i="1" smtClean="0"/>
                  <a:t>mx </a:t>
                </a:r>
                <a:r>
                  <a:rPr lang="en-US" altLang="zh-CN" b="1" smtClean="0"/>
                  <a:t>mol·L</a:t>
                </a:r>
                <a:r>
                  <a:rPr lang="zh-CN" altLang="zh-CN" b="1" baseline="30000"/>
                  <a:t>－</a:t>
                </a:r>
                <a:r>
                  <a:rPr lang="en-US" altLang="zh-CN" b="1" baseline="30000"/>
                  <a:t>1</a:t>
                </a:r>
                <a:r>
                  <a:rPr lang="zh-CN" altLang="zh-CN" b="1"/>
                  <a:t>。</a:t>
                </a:r>
                <a:endParaRPr lang="zh-CN" altLang="zh-CN"/>
              </a:p>
              <a:p>
                <a:pPr hangingPunct="0"/>
                <a:r>
                  <a:rPr lang="zh-CN" altLang="zh-CN" b="1"/>
                  <a:t>　　　　　　　 </a:t>
                </a:r>
                <a:r>
                  <a:rPr lang="en-US" altLang="zh-CN" b="1"/>
                  <a:t>    </a:t>
                </a:r>
                <a:r>
                  <a:rPr lang="en-US" altLang="zh-CN" b="1" i="1"/>
                  <a:t>m</a:t>
                </a:r>
                <a:r>
                  <a:rPr lang="en-US" altLang="zh-CN" b="1"/>
                  <a:t>A(g)</a:t>
                </a:r>
                <a:r>
                  <a:rPr lang="zh-CN" altLang="zh-CN" b="1"/>
                  <a:t>＋</a:t>
                </a:r>
                <a:r>
                  <a:rPr lang="en-US" altLang="zh-CN" b="1" i="1"/>
                  <a:t>n</a:t>
                </a:r>
                <a:r>
                  <a:rPr lang="en-US" altLang="zh-CN" b="1"/>
                  <a:t>B(g)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i="1" smtClean="0"/>
                  <a:t> </a:t>
                </a:r>
                <a:r>
                  <a:rPr lang="en-US" altLang="zh-CN" b="1" i="1"/>
                  <a:t>p</a:t>
                </a:r>
                <a:r>
                  <a:rPr lang="en-US" altLang="zh-CN" b="1"/>
                  <a:t>C(g)</a:t>
                </a:r>
                <a:r>
                  <a:rPr lang="zh-CN" altLang="zh-CN" b="1"/>
                  <a:t>＋</a:t>
                </a:r>
                <a:r>
                  <a:rPr lang="en-US" altLang="zh-CN" b="1" i="1"/>
                  <a:t>q</a:t>
                </a:r>
                <a:r>
                  <a:rPr lang="en-US" altLang="zh-CN" b="1"/>
                  <a:t>D(g)</a:t>
                </a:r>
                <a:endParaRPr lang="zh-CN" altLang="zh-CN"/>
              </a:p>
              <a:p>
                <a:pPr hangingPunct="0"/>
                <a:r>
                  <a:rPr lang="zh-CN" altLang="zh-CN" b="1"/>
                  <a:t>起始</a:t>
                </a:r>
                <a:r>
                  <a:rPr lang="en-US" altLang="zh-CN" b="1"/>
                  <a:t>/(mol·L</a:t>
                </a:r>
                <a:r>
                  <a:rPr lang="zh-CN" altLang="zh-CN" b="1" baseline="30000"/>
                  <a:t>－</a:t>
                </a:r>
                <a:r>
                  <a:rPr lang="en-US" altLang="zh-CN" b="1" baseline="30000"/>
                  <a:t>1</a:t>
                </a:r>
                <a:r>
                  <a:rPr lang="en-US" altLang="zh-CN" b="1" smtClean="0"/>
                  <a:t>)          </a:t>
                </a:r>
                <a:r>
                  <a:rPr lang="en-US" altLang="zh-CN" b="1" i="1" smtClean="0"/>
                  <a:t>a</a:t>
                </a:r>
                <a:r>
                  <a:rPr lang="en-US" altLang="zh-CN" b="1" smtClean="0"/>
                  <a:t>             </a:t>
                </a:r>
                <a:r>
                  <a:rPr lang="en-US" altLang="zh-CN" b="1" i="1" smtClean="0"/>
                  <a:t>b</a:t>
                </a:r>
                <a:r>
                  <a:rPr lang="en-US" altLang="zh-CN" b="1" smtClean="0"/>
                  <a:t>        </a:t>
                </a:r>
                <a:r>
                  <a:rPr lang="en-US" altLang="zh-CN" b="1" smtClean="0"/>
                  <a:t>     </a:t>
                </a:r>
                <a:r>
                  <a:rPr lang="en-US" altLang="zh-CN" b="1" smtClean="0"/>
                  <a:t>0</a:t>
                </a:r>
                <a:r>
                  <a:rPr lang="en-US" altLang="zh-CN" b="1"/>
                  <a:t>	   </a:t>
                </a:r>
                <a:r>
                  <a:rPr lang="en-US" altLang="zh-CN" b="1" smtClean="0"/>
                  <a:t> </a:t>
                </a:r>
                <a:r>
                  <a:rPr lang="en-US" altLang="zh-CN" b="1"/>
                  <a:t>0</a:t>
                </a:r>
                <a:endParaRPr lang="zh-CN" altLang="zh-CN"/>
              </a:p>
              <a:p>
                <a:pPr hangingPunct="0"/>
                <a:r>
                  <a:rPr lang="zh-CN" altLang="zh-CN" b="1"/>
                  <a:t>转化</a:t>
                </a:r>
                <a:r>
                  <a:rPr lang="en-US" altLang="zh-CN" b="1"/>
                  <a:t>/(mol·L</a:t>
                </a:r>
                <a:r>
                  <a:rPr lang="zh-CN" altLang="zh-CN" b="1" baseline="30000"/>
                  <a:t>－</a:t>
                </a:r>
                <a:r>
                  <a:rPr lang="en-US" altLang="zh-CN" b="1" baseline="30000"/>
                  <a:t>1</a:t>
                </a:r>
                <a:r>
                  <a:rPr lang="en-US" altLang="zh-CN" b="1" smtClean="0"/>
                  <a:t>)         </a:t>
                </a:r>
                <a:r>
                  <a:rPr lang="en-US" altLang="zh-CN" b="1" i="1" smtClean="0"/>
                  <a:t>mx</a:t>
                </a:r>
                <a:r>
                  <a:rPr lang="en-US" altLang="zh-CN" b="1"/>
                  <a:t> </a:t>
                </a:r>
                <a:r>
                  <a:rPr lang="en-US" altLang="zh-CN" b="1" smtClean="0"/>
                  <a:t>         </a:t>
                </a:r>
                <a:r>
                  <a:rPr lang="en-US" altLang="zh-CN" b="1" i="1" smtClean="0"/>
                  <a:t>nx</a:t>
                </a:r>
                <a:r>
                  <a:rPr lang="en-US" altLang="zh-CN" b="1" smtClean="0"/>
                  <a:t>      </a:t>
                </a:r>
                <a:r>
                  <a:rPr lang="en-US" altLang="zh-CN" b="1" smtClean="0"/>
                  <a:t>      </a:t>
                </a:r>
                <a:r>
                  <a:rPr lang="en-US" altLang="zh-CN" b="1" i="1" smtClean="0"/>
                  <a:t>px</a:t>
                </a:r>
                <a:r>
                  <a:rPr lang="en-US" altLang="zh-CN" b="1" smtClean="0"/>
                  <a:t>        </a:t>
                </a:r>
                <a:r>
                  <a:rPr lang="en-US" altLang="zh-CN" b="1" i="1"/>
                  <a:t>qx</a:t>
                </a:r>
                <a:endParaRPr lang="zh-CN" altLang="zh-CN"/>
              </a:p>
              <a:p>
                <a:pPr hangingPunct="0"/>
                <a:r>
                  <a:rPr lang="zh-CN" altLang="zh-CN" b="1"/>
                  <a:t>平衡</a:t>
                </a:r>
                <a:r>
                  <a:rPr lang="en-US" altLang="zh-CN" b="1"/>
                  <a:t>/(mol·L</a:t>
                </a:r>
                <a:r>
                  <a:rPr lang="zh-CN" altLang="zh-CN" b="1" baseline="30000"/>
                  <a:t>－</a:t>
                </a:r>
                <a:r>
                  <a:rPr lang="en-US" altLang="zh-CN" b="1" baseline="30000"/>
                  <a:t>1</a:t>
                </a:r>
                <a:r>
                  <a:rPr lang="en-US" altLang="zh-CN" b="1"/>
                  <a:t>) </a:t>
                </a:r>
                <a:r>
                  <a:rPr lang="en-US" altLang="zh-CN" b="1" smtClean="0"/>
                  <a:t>    </a:t>
                </a:r>
                <a:r>
                  <a:rPr lang="en-US" altLang="zh-CN" b="1" i="1" smtClean="0"/>
                  <a:t>a</a:t>
                </a:r>
                <a:r>
                  <a:rPr lang="zh-CN" altLang="zh-CN" b="1"/>
                  <a:t>－</a:t>
                </a:r>
                <a:r>
                  <a:rPr lang="en-US" altLang="zh-CN" b="1" i="1" smtClean="0"/>
                  <a:t>mx</a:t>
                </a:r>
                <a:r>
                  <a:rPr lang="en-US" altLang="zh-CN" b="1" smtClean="0"/>
                  <a:t>     </a:t>
                </a:r>
                <a:r>
                  <a:rPr lang="en-US" altLang="zh-CN" b="1" i="1" smtClean="0"/>
                  <a:t>b</a:t>
                </a:r>
                <a:r>
                  <a:rPr lang="zh-CN" altLang="zh-CN" b="1"/>
                  <a:t>－</a:t>
                </a:r>
                <a:r>
                  <a:rPr lang="en-US" altLang="zh-CN" b="1" i="1" smtClean="0"/>
                  <a:t>nx</a:t>
                </a:r>
                <a:r>
                  <a:rPr lang="en-US" altLang="zh-CN" b="1" smtClean="0"/>
                  <a:t>  </a:t>
                </a:r>
                <a:r>
                  <a:rPr lang="en-US" altLang="zh-CN" b="1" smtClean="0"/>
                  <a:t>      </a:t>
                </a:r>
                <a:r>
                  <a:rPr lang="en-US" altLang="zh-CN" b="1" i="1" smtClean="0"/>
                  <a:t>px</a:t>
                </a:r>
                <a:r>
                  <a:rPr lang="en-US" altLang="zh-CN" b="1" smtClean="0"/>
                  <a:t>         </a:t>
                </a:r>
                <a:r>
                  <a:rPr lang="en-US" altLang="zh-CN" b="1" i="1"/>
                  <a:t>qx</a:t>
                </a:r>
                <a:endParaRPr lang="zh-CN" altLang="zh-CN"/>
              </a:p>
              <a:p>
                <a:pPr hangingPunct="0"/>
                <a:r>
                  <a:rPr lang="en-US" altLang="zh-CN" b="1" i="1"/>
                  <a:t>K</a:t>
                </a:r>
                <a:r>
                  <a:rPr lang="zh-CN" altLang="zh-CN" b="1"/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b="1"/>
                          <m:t>(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𝒑𝒙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/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𝒑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/>
                          <m:t>·(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𝒒𝒙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/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𝒒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en-US" altLang="zh-CN" b="1"/>
                          <m:t>(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zh-CN" altLang="zh-CN" b="1" i="1">
                            <a:latin typeface="Cambria Math" panose="02040503050406030204" pitchFamily="18" charset="0"/>
                          </a:rPr>
                          <m:t>－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𝒎𝒙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/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𝒎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/>
                          <m:t>·(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zh-CN" altLang="zh-CN" b="1" i="1">
                            <a:latin typeface="Cambria Math" panose="02040503050406030204" pitchFamily="18" charset="0"/>
                          </a:rPr>
                          <m:t>－</m:t>
                        </m:r>
                        <m:r>
                          <a:rPr lang="en-US" altLang="zh-CN" b="1" i="1">
                            <a:latin typeface="Cambria Math" panose="02040503050406030204" pitchFamily="18" charset="0"/>
                          </a:rPr>
                          <m:t>𝒏𝒙</m:t>
                        </m:r>
                        <m:sSup>
                          <m:sSup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nor/>
                              </m:rPr>
                              <a:rPr lang="en-US" altLang="zh-CN" b="1"/>
                              <m:t>)</m:t>
                            </m:r>
                          </m:e>
                          <m:sup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b="1"/>
                  <a:t>。</a:t>
                </a:r>
                <a:endParaRPr lang="zh-CN" altLang="zh-CN"/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99775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要点3.EPS" descr="id:214749200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9792" y="925084"/>
            <a:ext cx="932224" cy="32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93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明确三个关系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对于同一反应物，起始量－变化量＝平衡量。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对于同一生成物，起始量＋变化量＝平衡量。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各转化量之比等于各物质的化学计量数之比。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396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428474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掌握四个公式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反应物的转化率＝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转化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起始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转化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起始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生成物的产率：实际产量占理论产量的百分数。一般来讲，转化率越高，原料利用率越高，产率越高。产率＝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实际产量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理论产量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平衡混合物中某组分的百分含量＝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某组分的平衡量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平衡时各物质的总量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某气体组分的体积分数＝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某气体组分的物质的量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混合气体总的物质的量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428474"/>
              </a:xfrm>
              <a:blipFill>
                <a:blip r:embed="rId2"/>
                <a:stretch>
                  <a:fillRect l="-796" r="-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1053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3.EPS" descr="id:21474920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6041" y="940074"/>
            <a:ext cx="926785" cy="298607"/>
          </a:xfrm>
          <a:prstGeom prst="rect">
            <a:avLst/>
          </a:prstGeom>
        </p:spPr>
      </p:pic>
      <p:pic>
        <p:nvPicPr>
          <p:cNvPr id="5" name="24答案.EPS" descr="id:21474919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55592"/>
            <a:ext cx="745490" cy="265430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molN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 molH</a:t>
            </a:r>
            <a:r>
              <a:rPr lang="en-US" altLang="zh-CN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充入一容积可变的密闭容器中发生反应。反应开始时可滑动的活塞的位置如图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所示，当反应达到平衡时，活塞位置如图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所示。则达到平衡时，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的转化率为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；该条件下反应的平衡常数为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en-US" altLang="zh-CN" smtClean="0"/>
          </a:p>
          <a:p>
            <a:endParaRPr lang="en-US" altLang="zh-CN" smtClean="0"/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33.3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0.5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cx481.jpg" descr="id:2147493450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7864" y="2805370"/>
            <a:ext cx="2796151" cy="736013"/>
          </a:xfrm>
          <a:prstGeom prst="rect">
            <a:avLst/>
          </a:prstGeom>
        </p:spPr>
      </p:pic>
      <p:pic>
        <p:nvPicPr>
          <p:cNvPr id="9" name="cx482.jpg" descr="id:2147493457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053" y="2782563"/>
            <a:ext cx="2551545" cy="78162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38005" y="3574757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23858" y="3574757"/>
            <a:ext cx="647933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40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6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5939768"/>
              </a:xfrm>
            </p:spPr>
            <p:txBody>
              <a:bodyPr/>
              <a:lstStyle/>
              <a:p>
                <a:pPr algn="dist"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sz="2200" b="1" u="wavy" smtClean="0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同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温同压下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 u="wavy">
                    <a:solidFill>
                      <a:srgbClr val="00000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体积之比等于物质的量之比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故平衡后混合气体的总的物质的量为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mol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混合气体物质的量减少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 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 mol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16 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则根据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混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mol</a:t>
                </a:r>
                <a:r>
                  <a:rPr lang="zh-CN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sz="22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所以氮气的转化率为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𝟐𝐦𝐨𝐥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𝟔𝐦𝐨𝐥</m:t>
                        </m:r>
                      </m:den>
                    </m:f>
                  </m:oMath>
                </a14:m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100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≈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％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。根据三段式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N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pc="-5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⥫</m:t>
                    </m:r>
                    <m:r>
                      <m:rPr>
                        <m:nor/>
                      </m:rPr>
                      <a:rPr lang="en-US" altLang="zh-CN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宋体" panose="02010600030101010101" pitchFamily="2" charset="-122"/>
                        <a:cs typeface="Cambria Math" panose="02040503050406030204" pitchFamily="18" charset="0"/>
                      </a:rPr>
                      <m:t>⥬</m:t>
                    </m:r>
                  </m:oMath>
                </a14:m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2NH</a:t>
                </a:r>
                <a:r>
                  <a:rPr lang="en-US" altLang="zh-CN" sz="2200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起始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转化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平衡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/mol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30000"/>
                  </a:lnSpc>
                  <a:spcAft>
                    <a:spcPts val="0"/>
                  </a:spcAft>
                </a:pPr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氮气、氢气、氨气的平衡浓度分别为</a:t>
                </a:r>
                <a:r>
                  <a:rPr lang="en-US" altLang="zh-CN" sz="2200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sz="2200" b="1" spc="-9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200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200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den>
                    </m:f>
                  </m:oMath>
                </a14:m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mol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spc="-9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spc="-9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</a:t>
                </a:r>
                <a:r>
                  <a:rPr lang="en-US" altLang="zh-CN" sz="2200" b="1" spc="-90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sz="2200" b="1" spc="-9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200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200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den>
                    </m:f>
                  </m:oMath>
                </a14:m>
                <a:r>
                  <a:rPr lang="zh-CN" altLang="zh-CN" sz="2200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 mol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spc="-9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spc="-90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sz="2200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200" b="1" i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NH</a:t>
                </a:r>
                <a:r>
                  <a:rPr lang="en-US" altLang="zh-CN" sz="2200" b="1" baseline="-25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200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𝐦𝐨𝐥</m:t>
                        </m:r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</m:t>
                        </m:r>
                        <m:r>
                          <a:rPr lang="en-US" altLang="zh-CN" sz="2200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𝐋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 mol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sz="22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200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故平衡常数</a:t>
                </a:r>
                <a:r>
                  <a:rPr lang="en-US" altLang="zh-CN" sz="2200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𝐍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𝒄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𝐍</m:t>
                            </m:r>
                          </m:e>
                          <m:sub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𝟓</m:t>
                            </m:r>
                          </m:e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sz="22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  <m:r>
                          <a:rPr lang="en-US" altLang="zh-CN" sz="2200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zh-CN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e>
                          <m:sup>
                            <m:r>
                              <a:rPr lang="en-US" altLang="zh-CN" sz="22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</m:den>
                    </m:f>
                  </m:oMath>
                </a14:m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0.5</a:t>
                </a:r>
                <a:r>
                  <a:rPr lang="zh-CN" altLang="zh-CN" sz="22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2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5939768"/>
              </a:xfrm>
              <a:blipFill>
                <a:blip r:embed="rId2"/>
                <a:stretch>
                  <a:fillRect l="-690" r="-6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24解析.EPS" descr="id:21474920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1015391"/>
            <a:ext cx="745490" cy="26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460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42484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9883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          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恒温恒压下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浓度平衡常数的计算步骤</a:t>
                </a:r>
                <a:endParaRPr lang="zh-CN" altLang="zh-CN" sz="120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先计算平衡体积或平衡总物质的量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平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平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再计算平衡浓度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平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zh-CN" altLang="zh-CN" b="1" baseline="-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平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最后计算平衡常数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：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i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𝐂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𝒅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𝐃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𝐀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𝒄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𝒃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𝐁</m:t>
                        </m:r>
                        <m:r>
                          <m:rPr>
                            <m:nor/>
                          </m:rPr>
                          <a:rPr lang="en-US" altLang="zh-CN" b="1">
                            <a:solidFill>
                              <a:srgbClr val="000000"/>
                            </a:solidFill>
                            <a:latin typeface="宋体" panose="02010600030101010101" pitchFamily="2" charset="-122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98833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顿有所悟.EPS" descr="id:21474934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7931" y="917171"/>
            <a:ext cx="1491463" cy="32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76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熵判据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符号为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：用来衡量体系混乱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或无序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程度的物理量。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熵判据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545936"/>
                  </p:ext>
                </p:extLst>
              </p:nvPr>
            </p:nvGraphicFramePr>
            <p:xfrm>
              <a:off x="478583" y="2536304"/>
              <a:ext cx="11233248" cy="26208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00199">
                      <a:extLst>
                        <a:ext uri="{9D8B030D-6E8A-4147-A177-3AD203B41FA5}">
                          <a16:colId xmlns:a16="http://schemas.microsoft.com/office/drawing/2014/main" val="1769385110"/>
                        </a:ext>
                      </a:extLst>
                    </a:gridCol>
                    <a:gridCol w="9433049">
                      <a:extLst>
                        <a:ext uri="{9D8B030D-6E8A-4147-A177-3AD203B41FA5}">
                          <a16:colId xmlns:a16="http://schemas.microsoft.com/office/drawing/2014/main" val="3129697217"/>
                        </a:ext>
                      </a:extLst>
                    </a:gridCol>
                  </a:tblGrid>
                  <a:tr h="61781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自发过程的体系趋向于由有序转变为无序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熵增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24938461"/>
                      </a:ext>
                    </a:extLst>
                  </a:tr>
                  <a:tr h="767447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熵变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许多熵增的反应是自发进行的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2KClO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zh-CN" sz="2400" b="1" i="1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bar>
                                    <m:barPr>
                                      <m:ctrlPr>
                                        <a:rPr lang="zh-CN" sz="2400" b="1" i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en-US" sz="2400" b="1"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            </m:t>
                                      </m:r>
                                    </m:e>
                                  </m:bar>
                                </m:num>
                                <m:den>
                                  <m:r>
                                    <a:rPr lang="en-US" sz="2400" b="1" i="1" smtClea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Times New Roman" panose="02020603050405020304" pitchFamily="18" charset="0"/>
                                    </a:rPr>
                                    <m:t> 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2KCl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＋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3O</a:t>
                          </a:r>
                          <a:r>
                            <a:rPr lang="en-US" sz="2400" b="1" baseline="-2500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g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919254673"/>
                      </a:ext>
                    </a:extLst>
                  </a:tr>
                  <a:tr h="61781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有些熵减的反应也可以自发进行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如乙烯聚合为聚乙烯等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8079890"/>
                      </a:ext>
                    </a:extLst>
                  </a:tr>
                  <a:tr h="61781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只根据熵变来判断反应进行的方向也是不全面的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164281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545936"/>
                  </p:ext>
                </p:extLst>
              </p:nvPr>
            </p:nvGraphicFramePr>
            <p:xfrm>
              <a:off x="478583" y="2536304"/>
              <a:ext cx="11233248" cy="2620889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800199">
                      <a:extLst>
                        <a:ext uri="{9D8B030D-6E8A-4147-A177-3AD203B41FA5}">
                          <a16:colId xmlns:a16="http://schemas.microsoft.com/office/drawing/2014/main" val="1769385110"/>
                        </a:ext>
                      </a:extLst>
                    </a:gridCol>
                    <a:gridCol w="9433049">
                      <a:extLst>
                        <a:ext uri="{9D8B030D-6E8A-4147-A177-3AD203B41FA5}">
                          <a16:colId xmlns:a16="http://schemas.microsoft.com/office/drawing/2014/main" val="3129697217"/>
                        </a:ext>
                      </a:extLst>
                    </a:gridCol>
                  </a:tblGrid>
                  <a:tr h="61781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熵判据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自发过程的体系趋向于由有序转变为无序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a:t>熵增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Δ</a:t>
                          </a:r>
                          <a:r>
                            <a:rPr lang="en-US" sz="2400" b="1" i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＞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0</a:t>
                          </a:r>
                          <a:r>
                            <a:rPr lang="en-US" sz="2400" b="1">
                              <a:solidFill>
                                <a:srgbClr val="000000"/>
                              </a:solidFill>
                              <a:effectLst/>
                              <a:latin typeface="宋体" panose="02010600030101010101" pitchFamily="2" charset="-122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)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824938461"/>
                      </a:ext>
                    </a:extLst>
                  </a:tr>
                  <a:tr h="767447">
                    <a:tc rowSpan="2"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自发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反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应与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熵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变</a:t>
                          </a:r>
                          <a:r>
                            <a:rPr lang="zh-CN" sz="2400" b="1" smtClean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的关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系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9186" t="-80952" r="-129" b="-1698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9254673"/>
                      </a:ext>
                    </a:extLst>
                  </a:tr>
                  <a:tr h="617814">
                    <a:tc v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有些熵减的反应也可以自发进行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，</a:t>
                          </a: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如乙烯聚合为聚乙烯等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548079890"/>
                      </a:ext>
                    </a:extLst>
                  </a:tr>
                  <a:tr h="617814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黑体" panose="02010609060101010101" pitchFamily="49" charset="-122"/>
                              <a:cs typeface="Times New Roman" panose="02020603050405020304" pitchFamily="18" charset="0"/>
                            </a:rPr>
                            <a:t>结论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8ECD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just" hangingPunct="0">
                            <a:lnSpc>
                              <a:spcPct val="15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zh-CN" sz="2400" b="1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ea typeface="仿宋" panose="02010609060101010101" pitchFamily="49" charset="-122"/>
                              <a:cs typeface="Times New Roman" panose="02020603050405020304" pitchFamily="18" charset="0"/>
                            </a:rPr>
                            <a:t>只根据熵变来判断反应进行的方向也是不全面的</a:t>
                          </a:r>
                          <a:endParaRPr lang="zh-CN" sz="240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marL="25931" marR="25931" marT="0" marB="0" anchor="ctr">
                        <a:lnL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39B97A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91642817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237626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    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反应方向的焓判据是指放热过程中体系能量降低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的反应具有自发进行的倾向。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反应方向的熵判据是指在密闭条件下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体系有自发地向混乱度增加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的方向转变的倾向。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名师点拨.EPS" descr="id:21474932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8483" y="865697"/>
            <a:ext cx="1613535" cy="377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08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学反应自发进行的复合判据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复合判据的适用条件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：等温等压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自由能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符号为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，单位为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kJ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mol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自由能的变化综合反映了体系的焓变和熵变对自发过程的影响：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17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1240155" cy="3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5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化学反应总是向着自由能减小的方向进行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直到体系达到平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衡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1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时，反应能自发进行；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时，反应处于平衡状态；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时，反应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不能自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发进行。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96312"/>
              </p:ext>
            </p:extLst>
          </p:nvPr>
        </p:nvGraphicFramePr>
        <p:xfrm>
          <a:off x="1486695" y="3200985"/>
          <a:ext cx="921702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584128">
                  <a:extLst>
                    <a:ext uri="{9D8B030D-6E8A-4147-A177-3AD203B41FA5}">
                      <a16:colId xmlns:a16="http://schemas.microsoft.com/office/drawing/2014/main" val="3362493500"/>
                    </a:ext>
                  </a:extLst>
                </a:gridCol>
                <a:gridCol w="1596202">
                  <a:extLst>
                    <a:ext uri="{9D8B030D-6E8A-4147-A177-3AD203B41FA5}">
                      <a16:colId xmlns:a16="http://schemas.microsoft.com/office/drawing/2014/main" val="722262083"/>
                    </a:ext>
                  </a:extLst>
                </a:gridCol>
                <a:gridCol w="6036693">
                  <a:extLst>
                    <a:ext uri="{9D8B030D-6E8A-4147-A177-3AD203B41FA5}">
                      <a16:colId xmlns:a16="http://schemas.microsoft.com/office/drawing/2014/main" val="3753975988"/>
                    </a:ext>
                  </a:extLst>
                </a:gridCol>
              </a:tblGrid>
              <a:tr h="27997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焓变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熵变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反应的自发性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652562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所有温度下都能自发进行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0660797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低温下能自发进行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744241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高温下能自发进行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7777066"/>
                  </a:ext>
                </a:extLst>
              </a:tr>
              <a:tr h="5132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＞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所有温度下都不能自发进行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4680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988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710" y="764704"/>
            <a:ext cx="11502992" cy="1368152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应的自发性只能用于判断反应的方向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不能确定反应一定会发生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反应能否发生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还要看具体的条件。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温馨提示.EPS" descr="id:21474932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4712" y="917346"/>
            <a:ext cx="1606393" cy="31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0329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z="2300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sz="2300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学平衡状态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化学平衡状态的建立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一定条件下的容积不变的密闭容器中，合成氨反应如下：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5000"/>
              </a:lnSpc>
              <a:spcAft>
                <a:spcPts val="0"/>
              </a:spcAft>
            </a:pPr>
            <a:endParaRPr lang="en-US" altLang="zh-CN" sz="800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2NH</a:t>
            </a:r>
            <a:r>
              <a:rPr lang="en-US" altLang="zh-CN" sz="2300" b="1" baseline="-25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。如图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发生反应，随着反应的进行，体系中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的浓度逐渐增大，而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的浓度逐渐减小。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时刻开始，它们的浓度均不再改变，反应达到平衡状态。如图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所示，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发生分解反应，随着反应的进行，体系中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的浓度逐渐增大，而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NH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的浓度逐渐减小。</a:t>
            </a:r>
            <a:r>
              <a:rPr lang="en-US" altLang="zh-CN" sz="2300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 b="1" baseline="-25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时刻开始，它们的浓度均不再改变，反应达到平衡状态。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3.EPS" descr="id:21474917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8305" y="853041"/>
            <a:ext cx="1229577" cy="326586"/>
          </a:xfrm>
          <a:prstGeom prst="rect">
            <a:avLst/>
          </a:prstGeom>
        </p:spPr>
      </p:pic>
      <p:pic>
        <p:nvPicPr>
          <p:cNvPr id="7" name="图片 6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296" t="38072" r="920" b="35880"/>
          <a:stretch/>
        </p:blipFill>
        <p:spPr>
          <a:xfrm>
            <a:off x="9833672" y="1885361"/>
            <a:ext cx="1403079" cy="173092"/>
          </a:xfrm>
          <a:prstGeom prst="rect">
            <a:avLst/>
          </a:prstGeom>
        </p:spPr>
      </p:pic>
      <p:pic>
        <p:nvPicPr>
          <p:cNvPr id="8" name="mm593.jpg" descr="id:214749325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32676" y="4441102"/>
            <a:ext cx="1637723" cy="1600200"/>
          </a:xfrm>
          <a:prstGeom prst="rect">
            <a:avLst/>
          </a:prstGeom>
        </p:spPr>
      </p:pic>
      <p:pic>
        <p:nvPicPr>
          <p:cNvPr id="9" name="cx465.jpg" descr="id:214749325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893037" y="4449728"/>
            <a:ext cx="1717263" cy="150058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080488" y="6041302"/>
            <a:ext cx="628697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30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300">
                <a:solidFill>
                  <a:srgbClr val="000000"/>
                </a:solidFill>
                <a:cs typeface="Times New Roman" panose="02020603050405020304" pitchFamily="18" charset="0"/>
              </a:rPr>
              <a:t>1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437319" y="6041302"/>
            <a:ext cx="628697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zh-CN" altLang="zh-CN" sz="2300" smtClean="0">
                <a:solidFill>
                  <a:srgbClr val="000000"/>
                </a:solidFill>
                <a:cs typeface="Times New Roman" panose="02020603050405020304" pitchFamily="18" charset="0"/>
              </a:rPr>
              <a:t>图</a:t>
            </a:r>
            <a:r>
              <a:rPr lang="en-US" altLang="zh-CN" sz="2300" smtClean="0">
                <a:solidFill>
                  <a:srgbClr val="000000"/>
                </a:solidFill>
                <a:cs typeface="Times New Roman" panose="02020603050405020304" pitchFamily="18" charset="0"/>
              </a:rPr>
              <a:t>2</a:t>
            </a:r>
            <a:endParaRPr lang="zh-CN" altLang="zh-CN" sz="23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7614" y="1556792"/>
            <a:ext cx="1475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cs typeface="Times New Roman" panose="02020603050405020304" pitchFamily="18" charset="0"/>
              </a:rPr>
              <a:t>高温、高压</a:t>
            </a:r>
            <a:endParaRPr lang="zh-CN" altLang="en-US" sz="2000"/>
          </a:p>
        </p:txBody>
      </p:sp>
      <p:sp>
        <p:nvSpPr>
          <p:cNvPr id="14" name="矩形 13"/>
          <p:cNvSpPr/>
          <p:nvPr/>
        </p:nvSpPr>
        <p:spPr>
          <a:xfrm>
            <a:off x="10053032" y="1982820"/>
            <a:ext cx="9589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cs typeface="Times New Roman" panose="02020603050405020304" pitchFamily="18" charset="0"/>
              </a:rPr>
              <a:t>催化剂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876859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8004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化学平衡状态的概念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定条件下的可逆反应，当正、逆反应的速率相等时，反应物和生成物的浓度均保持不变，即体系的组成不随时间改变，这表明该反应中物质的转化达到了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，这时的状态称为化学平衡状态，简称化学平衡。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化学平衡状态的特征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逆：研究对象为可逆反应。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等：正、逆反应速率相等，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即</a:t>
            </a:r>
            <a:r>
              <a:rPr lang="en-US" altLang="zh-CN" b="1" i="1" dirty="0" smtClean="0">
                <a:latin typeface="Book Antiqua" panose="0204060205030503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smtClean="0">
                <a:latin typeface="Book Antiqua" panose="02040602050305030304" pitchFamily="18" charset="0"/>
              </a:rPr>
              <a:t>v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动：化学平衡是动态平衡，达平衡时，正、逆反应仍在进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，即</a:t>
            </a:r>
            <a:r>
              <a:rPr lang="en-US" altLang="zh-CN" b="1" i="1" smtClean="0">
                <a:latin typeface="Book Antiqua" panose="02040602050305030304" pitchFamily="18" charset="0"/>
              </a:rPr>
              <a:t>v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i="1" dirty="0">
                <a:latin typeface="Book Antiqua" panose="02040602050305030304" pitchFamily="18" charset="0"/>
              </a:rPr>
              <a:t> v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定：平衡体系中，各组分的浓度保持不变。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变：条件改变，化学平衡状态可能发生改变。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08667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2000</Words>
  <Application>Microsoft Office PowerPoint</Application>
  <PresentationFormat>自定义</PresentationFormat>
  <Paragraphs>172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411</cp:revision>
  <dcterms:created xsi:type="dcterms:W3CDTF">2020-11-06T05:24:00Z</dcterms:created>
  <dcterms:modified xsi:type="dcterms:W3CDTF">2025-06-26T02:09:39Z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